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71.xml" ContentType="application/vnd.openxmlformats-officedocument.presentationml.tags+xml"/>
  <Default Extension="tiff" ContentType="image/tiff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61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70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l-NL"/>
              <a:t>Rechtsstaat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9FBCF2-88BE-4DD7-9A22-B5FED111F3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l-NL"/>
              <a:t>Rechtsstaat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96BC38-C039-4D88-BFAB-8A8F0909BF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titelpagina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8700" y="2130425"/>
            <a:ext cx="4964113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nl-NL"/>
              <a:t>Rechtsstaat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0BE5-2A83-4FD1-9680-85438F2C3A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34213" y="304800"/>
            <a:ext cx="1658937" cy="5408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057400" y="304800"/>
            <a:ext cx="4824413" cy="5408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595B-45E0-46FD-A158-FC3F82048D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D5A2-774C-4AB8-BEF0-1E2D961C3A8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D075-F491-4B6B-B2E2-7078BA2DAE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4D4D-408A-4732-8553-DC929B749F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4167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51475" y="1600200"/>
            <a:ext cx="324167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FB5C-6338-4CFA-AFC6-B4F8922238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3E73-921B-4592-BE5C-9ECBDA5C6F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F877-4D65-4805-A4D2-6708791F0F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8B221-E1A0-4F02-BCDB-1AA05BF2B1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5082-7227-417B-ACAB-2783211C81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1462-F7EF-40F4-82E9-6FE243363A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6357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6357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8120063" y="6237288"/>
            <a:ext cx="58578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C61"/>
                </a:solidFill>
              </a:defRPr>
            </a:lvl1pPr>
          </a:lstStyle>
          <a:p>
            <a:pPr>
              <a:defRPr/>
            </a:pPr>
            <a:fld id="{BDB3D5A2-774C-4AB8-BEF0-1E2D961C3A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5.png"/><Relationship Id="rId5" Type="http://schemas.openxmlformats.org/officeDocument/2006/relationships/tags" Target="../tags/tag27.xml"/><Relationship Id="rId10" Type="http://schemas.openxmlformats.org/officeDocument/2006/relationships/image" Target="../media/image4.jpe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.png"/><Relationship Id="rId5" Type="http://schemas.openxmlformats.org/officeDocument/2006/relationships/tags" Target="../tags/tag35.xml"/><Relationship Id="rId10" Type="http://schemas.openxmlformats.org/officeDocument/2006/relationships/image" Target="../media/image6.jpe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.png"/><Relationship Id="rId5" Type="http://schemas.openxmlformats.org/officeDocument/2006/relationships/tags" Target="../tags/tag43.xml"/><Relationship Id="rId10" Type="http://schemas.openxmlformats.org/officeDocument/2006/relationships/image" Target="../media/image7.jpe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.png"/><Relationship Id="rId5" Type="http://schemas.openxmlformats.org/officeDocument/2006/relationships/tags" Target="../tags/tag51.xml"/><Relationship Id="rId10" Type="http://schemas.openxmlformats.org/officeDocument/2006/relationships/image" Target="../media/image8.jpeg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.png"/><Relationship Id="rId5" Type="http://schemas.openxmlformats.org/officeDocument/2006/relationships/tags" Target="../tags/tag59.xml"/><Relationship Id="rId10" Type="http://schemas.openxmlformats.org/officeDocument/2006/relationships/image" Target="../media/image9.jpe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.v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Welkompagin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657600"/>
            <a:ext cx="2667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4100" name="Picture 7" descr="NovaLogo_Groo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475"/>
            <a:ext cx="2667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Publiekrecht</a:t>
            </a:r>
          </a:p>
        </p:txBody>
      </p:sp>
      <p:sp>
        <p:nvSpPr>
          <p:cNvPr id="12291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nl-NL" smtClean="0"/>
              <a:t>Het publiekrecht regelt taken van de overheid (landelijk, provinciaal en gemeentelijke) en dat noemen we </a:t>
            </a:r>
            <a:r>
              <a:rPr lang="nl-NL" i="1" smtClean="0"/>
              <a:t>Staatsrecht</a:t>
            </a:r>
          </a:p>
          <a:p>
            <a:pPr marL="457200" indent="-457200">
              <a:buFontTx/>
              <a:buAutoNum type="arabicPeriod"/>
            </a:pPr>
            <a:endParaRPr lang="nl-NL" i="1" smtClean="0"/>
          </a:p>
          <a:p>
            <a:pPr marL="457200" indent="-457200"/>
            <a:endParaRPr lang="nl-NL" i="1" smtClean="0"/>
          </a:p>
          <a:p>
            <a:pPr marL="457200" indent="-457200"/>
            <a:r>
              <a:rPr lang="nl-NL" smtClean="0"/>
              <a:t>2.   Het publiekrecht regelt ook kwesties tussen burgers en overheid en dat wordt behandelt in het </a:t>
            </a:r>
            <a:r>
              <a:rPr lang="nl-NL" i="1" smtClean="0"/>
              <a:t>Strafrecht</a:t>
            </a:r>
            <a:r>
              <a:rPr lang="nl-NL" smtClean="0"/>
              <a:t> of in het </a:t>
            </a:r>
            <a:r>
              <a:rPr lang="nl-NL" i="1" smtClean="0"/>
              <a:t>Administratief Recht</a:t>
            </a:r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028E8F-FF6F-467D-BD85-B2148D06405B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Privaatrecht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In het privaatrecht worden kwesties tussen burgers onderling geregeld</a:t>
            </a:r>
          </a:p>
          <a:p>
            <a:endParaRPr lang="nl-NL" smtClean="0"/>
          </a:p>
          <a:p>
            <a:pPr>
              <a:buFontTx/>
              <a:buChar char="•"/>
            </a:pPr>
            <a:r>
              <a:rPr lang="nl-NL" smtClean="0"/>
              <a:t>Personen- en familierecht</a:t>
            </a:r>
          </a:p>
          <a:p>
            <a:pPr>
              <a:buFontTx/>
              <a:buChar char="•"/>
            </a:pPr>
            <a:r>
              <a:rPr lang="nl-NL" smtClean="0"/>
              <a:t>Vermogensrecht</a:t>
            </a:r>
          </a:p>
          <a:p>
            <a:pPr>
              <a:buFontTx/>
              <a:buChar char="•"/>
            </a:pPr>
            <a:r>
              <a:rPr lang="nl-NL" smtClean="0"/>
              <a:t>Rechtspersonenrecht </a:t>
            </a:r>
          </a:p>
          <a:p>
            <a:r>
              <a:rPr lang="nl-NL" smtClean="0"/>
              <a:t>    Hierbij heb je als persoon en conflict met een bedrijf of instelling ( is een rechtspersoon)</a:t>
            </a: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71AB86-EC4E-41C6-AE65-916CC290EF16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Burgerlijk proces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Bij een slepende kwestie stappen mensen soms naar de rechter.</a:t>
            </a:r>
          </a:p>
          <a:p>
            <a:r>
              <a:rPr lang="nl-NL" smtClean="0"/>
              <a:t>Met behulp van de deurwaarder stuurt de eisende partij een dagvaarding naar de tegenpartij (= de gedaagde)</a:t>
            </a:r>
          </a:p>
          <a:p>
            <a:r>
              <a:rPr lang="nl-NL" i="1" smtClean="0"/>
              <a:t>Een dagvaarding is een mededeling aan iemand dat hij of zij voor de rechtbank moet komen.</a:t>
            </a:r>
          </a:p>
          <a:p>
            <a:r>
              <a:rPr lang="nl-NL" smtClean="0"/>
              <a:t>De gedaagde kan schriftelijk reageren; dit heet een</a:t>
            </a:r>
            <a:r>
              <a:rPr lang="nl-NL" i="1" smtClean="0"/>
              <a:t> verweerschrift.</a:t>
            </a:r>
          </a:p>
          <a:p>
            <a:r>
              <a:rPr lang="nl-NL" smtClean="0"/>
              <a:t>Als beide partijen ruim de gelegenheid hebben gehad hun standpunten en eisen op papier te zetten, zal de rechter </a:t>
            </a:r>
            <a:r>
              <a:rPr lang="nl-NL" i="1" smtClean="0"/>
              <a:t>vonnis wijzen.</a:t>
            </a:r>
            <a:endParaRPr 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A23AB3-7270-4904-AA57-84C829448376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Beide partijen kunnen in </a:t>
            </a:r>
            <a:r>
              <a:rPr lang="nl-NL" i="1" dirty="0" smtClean="0"/>
              <a:t>hoger beroep </a:t>
            </a:r>
            <a:r>
              <a:rPr lang="nl-NL" dirty="0" smtClean="0"/>
              <a:t>gaan. De zaak wordt dan voorgelegd aan een hogere rechter.</a:t>
            </a:r>
          </a:p>
          <a:p>
            <a:endParaRPr lang="nl-NL" dirty="0" smtClean="0"/>
          </a:p>
          <a:p>
            <a:r>
              <a:rPr lang="nl-NL" dirty="0" smtClean="0"/>
              <a:t>Bij spoedeisende zaken kan een </a:t>
            </a:r>
            <a:r>
              <a:rPr lang="nl-NL" i="1" dirty="0" smtClean="0"/>
              <a:t>kort geding</a:t>
            </a:r>
            <a:r>
              <a:rPr lang="nl-NL" dirty="0" smtClean="0"/>
              <a:t> worden aangespannen, d.w.z.  Dat het hele proces binnen een paar dagen wordt afgerond.</a:t>
            </a:r>
            <a:endParaRPr lang="nl-NL" dirty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3D2F9C-09A4-46F6-AD7B-DD662C2ABC21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6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strafproces</a:t>
            </a:r>
            <a:endParaRPr lang="nl-NL" dirty="0"/>
          </a:p>
        </p:txBody>
      </p:sp>
      <p:pic>
        <p:nvPicPr>
          <p:cNvPr id="8" name="Afbeelding 7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9" name="Rechthoek 8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 het strafrecht kom je in aanraking als je de wet overtreedt</a:t>
            </a:r>
          </a:p>
          <a:p>
            <a:r>
              <a:rPr lang="nl-NL" i="1" dirty="0" smtClean="0"/>
              <a:t>Een misdrijf</a:t>
            </a:r>
            <a:r>
              <a:rPr lang="nl-NL" dirty="0" smtClean="0"/>
              <a:t> is een ernstige overtreding van de wet (= crimineel gedrag)</a:t>
            </a:r>
          </a:p>
          <a:p>
            <a:r>
              <a:rPr lang="nl-NL" i="1" dirty="0" smtClean="0"/>
              <a:t>Een overtreding</a:t>
            </a:r>
            <a:r>
              <a:rPr lang="nl-NL" dirty="0" smtClean="0"/>
              <a:t> is een minder ernstig strafbaar feit.</a:t>
            </a:r>
          </a:p>
          <a:p>
            <a:endParaRPr lang="nl-NL" i="1" dirty="0" smtClean="0"/>
          </a:p>
          <a:p>
            <a:pPr marL="457200" indent="-457200">
              <a:buAutoNum type="arabicPeriod"/>
            </a:pPr>
            <a:r>
              <a:rPr lang="nl-NL" dirty="0" smtClean="0"/>
              <a:t>De politie pakt iemand op die een overtreding/misdrijf heeft gepleegd of daarvan verdacht wordt</a:t>
            </a:r>
          </a:p>
          <a:p>
            <a:pPr marL="457200" indent="-457200">
              <a:buAutoNum type="arabicPeriod"/>
            </a:pPr>
            <a:r>
              <a:rPr lang="nl-NL" dirty="0" smtClean="0"/>
              <a:t>De politie verhoort alle betrokkenen en stelt een </a:t>
            </a:r>
            <a:r>
              <a:rPr lang="nl-NL" i="1" dirty="0" smtClean="0"/>
              <a:t>proces-verbaal </a:t>
            </a:r>
            <a:r>
              <a:rPr lang="nl-NL" dirty="0" smtClean="0"/>
              <a:t>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D075-F491-4B6B-B2E2-7078BA2DAE57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10" name="Tekstvak 9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11" name="Tekstvak 10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ervolg07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7" name="Afbeelding 6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8" name="Rechthoek 7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  3. De officier van justitie bekijkt het proces- </a:t>
            </a:r>
            <a:br>
              <a:rPr lang="nl-NL" dirty="0" smtClean="0"/>
            </a:br>
            <a:r>
              <a:rPr lang="nl-NL" dirty="0" smtClean="0"/>
              <a:t>   verbaal</a:t>
            </a:r>
          </a:p>
          <a:p>
            <a:r>
              <a:rPr lang="nl-NL" dirty="0" smtClean="0"/>
              <a:t>   4. Als de zaak ernstig genoeg is, komt het voor de </a:t>
            </a:r>
          </a:p>
          <a:p>
            <a:r>
              <a:rPr lang="nl-NL" dirty="0" smtClean="0"/>
              <a:t>       rechter. De verdachte krijgt hiervoor een</a:t>
            </a:r>
            <a:r>
              <a:rPr lang="nl-NL" i="1" dirty="0" smtClean="0"/>
              <a:t> </a:t>
            </a:r>
          </a:p>
          <a:p>
            <a:r>
              <a:rPr lang="nl-NL" i="1" dirty="0" smtClean="0"/>
              <a:t>       dagvaarding. </a:t>
            </a:r>
          </a:p>
          <a:p>
            <a:r>
              <a:rPr lang="nl-NL" i="1" dirty="0" smtClean="0"/>
              <a:t>     (Het verschil met een dagvaarding in het burgerlijk proces is, dat je bij een strafzaak </a:t>
            </a:r>
            <a:r>
              <a:rPr lang="nl-NL" i="1" dirty="0" err="1" smtClean="0"/>
              <a:t>wél</a:t>
            </a:r>
            <a:r>
              <a:rPr lang="nl-NL" i="1" dirty="0" smtClean="0"/>
              <a:t> persoonlijk voor de rechtbank moet verschijnen)</a:t>
            </a:r>
          </a:p>
          <a:p>
            <a:r>
              <a:rPr lang="nl-NL" i="1" dirty="0" smtClean="0"/>
              <a:t>   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BF877-4D65-4805-A4D2-6708791F0F94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9" name="Tekstvak 8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10" name="Tekstvak 9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8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 bij een rechtszaak</a:t>
            </a:r>
            <a:endParaRPr lang="nl-NL" dirty="0"/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De rechter</a:t>
            </a:r>
          </a:p>
          <a:p>
            <a:pPr>
              <a:buFontTx/>
              <a:buChar char="-"/>
            </a:pPr>
            <a:r>
              <a:rPr lang="nl-NL" dirty="0" smtClean="0"/>
              <a:t>De officier van justitie</a:t>
            </a:r>
          </a:p>
          <a:p>
            <a:pPr>
              <a:buFontTx/>
              <a:buChar char="-"/>
            </a:pPr>
            <a:r>
              <a:rPr lang="nl-NL" dirty="0" smtClean="0"/>
              <a:t>De griffier</a:t>
            </a:r>
          </a:p>
          <a:p>
            <a:pPr>
              <a:buFontTx/>
              <a:buChar char="-"/>
            </a:pPr>
            <a:r>
              <a:rPr lang="nl-NL" dirty="0" smtClean="0"/>
              <a:t>De advocaat van de verdachte</a:t>
            </a:r>
          </a:p>
          <a:p>
            <a:pPr>
              <a:buFontTx/>
              <a:buChar char="-"/>
            </a:pPr>
            <a:r>
              <a:rPr lang="nl-NL" dirty="0" smtClean="0"/>
              <a:t>De verdachte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D5A2-774C-4AB8-BEF0-1E2D961C3A8C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8" name="Tekstvak 7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9" name="Tekstvak 8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9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Gang van zaken bij een rechtszaak</a:t>
            </a:r>
            <a:endParaRPr lang="nl-NL" dirty="0"/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Aanklacht</a:t>
            </a:r>
          </a:p>
          <a:p>
            <a:pPr>
              <a:buFontTx/>
              <a:buChar char="-"/>
            </a:pPr>
            <a:r>
              <a:rPr lang="nl-NL" dirty="0" smtClean="0"/>
              <a:t>Verdachten/getuigen horen</a:t>
            </a:r>
          </a:p>
          <a:p>
            <a:pPr>
              <a:buFontTx/>
              <a:buChar char="-"/>
            </a:pPr>
            <a:r>
              <a:rPr lang="nl-NL" dirty="0" smtClean="0"/>
              <a:t>Requisitoir/eis</a:t>
            </a:r>
          </a:p>
          <a:p>
            <a:pPr>
              <a:buFontTx/>
              <a:buChar char="-"/>
            </a:pPr>
            <a:r>
              <a:rPr lang="nl-NL" dirty="0" smtClean="0"/>
              <a:t>Verdediging</a:t>
            </a:r>
          </a:p>
          <a:p>
            <a:pPr>
              <a:buFontTx/>
              <a:buChar char="-"/>
            </a:pPr>
            <a:r>
              <a:rPr lang="nl-NL" dirty="0" smtClean="0"/>
              <a:t>Vonnis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D5A2-774C-4AB8-BEF0-1E2D961C3A8C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8" name="Tekstvak 7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9" name="Tekstvak 8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10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 soorten straffen</a:t>
            </a:r>
            <a:endParaRPr lang="nl-NL" dirty="0"/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Vrijheidsstraffen (een speciale vrijheidsstraf is:</a:t>
            </a:r>
          </a:p>
          <a:p>
            <a:r>
              <a:rPr lang="nl-NL" i="1" dirty="0" smtClean="0"/>
              <a:t>     </a:t>
            </a:r>
            <a:r>
              <a:rPr lang="nl-NL" i="1" dirty="0" err="1" smtClean="0"/>
              <a:t>t.b.s</a:t>
            </a:r>
            <a:r>
              <a:rPr lang="nl-NL" i="1" dirty="0" smtClean="0"/>
              <a:t>. (=  een ter beschikking stelling</a:t>
            </a:r>
            <a:r>
              <a:rPr lang="nl-NL" dirty="0" smtClean="0"/>
              <a:t> van de regering; de veroordeelde krijgt dwangverpleging)</a:t>
            </a:r>
            <a:endParaRPr lang="nl-NL" i="1" dirty="0" smtClean="0"/>
          </a:p>
          <a:p>
            <a:pPr>
              <a:buFontTx/>
              <a:buChar char="-"/>
            </a:pPr>
            <a:r>
              <a:rPr lang="nl-NL" dirty="0" smtClean="0"/>
              <a:t>Alternatieve straffen</a:t>
            </a:r>
          </a:p>
          <a:p>
            <a:pPr>
              <a:buFontTx/>
              <a:buChar char="-"/>
            </a:pPr>
            <a:r>
              <a:rPr lang="nl-NL" dirty="0" smtClean="0"/>
              <a:t>Geldboetes</a:t>
            </a:r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D5A2-774C-4AB8-BEF0-1E2D961C3A8C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sp>
        <p:nvSpPr>
          <p:cNvPr id="8" name="Tekstvak 7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9" name="Tekstvak 8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1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hoger beroep gaan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 iemand het niet met het vonnis eens is, kan hij/zij  </a:t>
            </a:r>
            <a:r>
              <a:rPr lang="nl-NL" i="1" dirty="0" smtClean="0"/>
              <a:t>binnen twee weken </a:t>
            </a:r>
            <a:r>
              <a:rPr lang="nl-NL" dirty="0" smtClean="0"/>
              <a:t>na de uitspraak in hoger beroep gaan.</a:t>
            </a:r>
          </a:p>
          <a:p>
            <a:r>
              <a:rPr lang="nl-NL" dirty="0" smtClean="0"/>
              <a:t>De verdachte moet opnieuw voor de rechter komen bij een “hogere” rechtbank.</a:t>
            </a:r>
          </a:p>
          <a:p>
            <a:r>
              <a:rPr lang="nl-NL" dirty="0" smtClean="0"/>
              <a:t>Als hij/zij het dan weer niet eens is met de uitspraak, dan kan hij/zij </a:t>
            </a:r>
            <a:r>
              <a:rPr lang="nl-NL" i="1" dirty="0" smtClean="0"/>
              <a:t>in cassatie</a:t>
            </a:r>
            <a:r>
              <a:rPr lang="nl-NL" dirty="0" smtClean="0"/>
              <a:t> gaan, d.w.z. een hogere rechtbank gaat na of op de juiste manier is recht gesproken.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D5A2-774C-4AB8-BEF0-1E2D961C3A8C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9" name="Tekstvak 8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nl-NL" smtClean="0"/>
              <a:t>Rechtsstaat</a:t>
            </a:r>
          </a:p>
        </p:txBody>
      </p:sp>
      <p:sp>
        <p:nvSpPr>
          <p:cNvPr id="51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657600"/>
            <a:ext cx="2667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3733800"/>
            <a:ext cx="3683000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nl-NL" smtClean="0"/>
              <a:t>22 april 2008</a:t>
            </a:r>
            <a:endParaRPr lang="nl-NL"/>
          </a:p>
        </p:txBody>
      </p:sp>
      <p:pic>
        <p:nvPicPr>
          <p:cNvPr id="5125" name="Picture 9" descr="NovaLogo_Groo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475"/>
            <a:ext cx="2667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13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Rechtbanken</a:t>
            </a:r>
            <a:endParaRPr lang="nl-NL" dirty="0"/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Kantongerecht</a:t>
            </a:r>
          </a:p>
          <a:p>
            <a:pPr>
              <a:buFontTx/>
              <a:buChar char="-"/>
            </a:pPr>
            <a:r>
              <a:rPr lang="nl-NL" dirty="0" smtClean="0"/>
              <a:t>Arrondissementsrechtbank</a:t>
            </a:r>
          </a:p>
          <a:p>
            <a:pPr>
              <a:buFontTx/>
              <a:buChar char="-"/>
            </a:pPr>
            <a:r>
              <a:rPr lang="nl-NL" dirty="0" smtClean="0"/>
              <a:t>Gerechtshof</a:t>
            </a:r>
          </a:p>
          <a:p>
            <a:pPr>
              <a:buFontTx/>
              <a:buChar char="-"/>
            </a:pPr>
            <a:r>
              <a:rPr lang="nl-NL" dirty="0" smtClean="0"/>
              <a:t>Hoge Raad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D5A2-774C-4AB8-BEF0-1E2D961C3A8C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8" name="Tekstvak 7"/>
          <p:cNvSpPr txBox="1"/>
          <p:nvPr>
            <p:custDataLst>
              <p:tags r:id="rId5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PMV/LLB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  <p:sp>
        <p:nvSpPr>
          <p:cNvPr id="9" name="Tekstvak 8"/>
          <p:cNvSpPr txBox="1"/>
          <p:nvPr>
            <p:custDataLst>
              <p:tags r:id="rId6"/>
            </p:custDataLst>
          </p:nvPr>
        </p:nvSpPr>
        <p:spPr>
          <a:xfrm>
            <a:off x="6223000" y="6249670"/>
            <a:ext cx="18415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  <a:latin typeface="Arial"/>
              </a:rPr>
              <a:t>22 april 2008</a:t>
            </a:r>
            <a:endParaRPr lang="nl-NL" sz="1200">
              <a:solidFill>
                <a:srgbClr val="005C61"/>
              </a:solidFill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57074D-0CD0-4AB0-8F42-B8063DE5E6F8}" type="slidenum">
              <a:rPr lang="nl-NL" smtClean="0"/>
              <a:pPr/>
              <a:t>3</a:t>
            </a:fld>
            <a:endParaRPr lang="nl-NL" smtClean="0"/>
          </a:p>
        </p:txBody>
      </p:sp>
      <p:pic>
        <p:nvPicPr>
          <p:cNvPr id="6147" name="Picture 4" descr="vervolg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84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NovaLogo_Klei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42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749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>Wat maakt een land een STAAT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nl-NL" smtClean="0"/>
              <a:t>Grenzen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Volk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Overheid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Erkenning door andere landen</a:t>
            </a:r>
          </a:p>
        </p:txBody>
      </p:sp>
      <p:sp>
        <p:nvSpPr>
          <p:cNvPr id="615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6249988"/>
            <a:ext cx="4089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PMV/LLB</a:t>
            </a:r>
            <a:endParaRPr lang="nl-NL" sz="1200">
              <a:solidFill>
                <a:srgbClr val="005C61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3000" y="6249988"/>
            <a:ext cx="184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22 april 2008</a:t>
            </a:r>
            <a:endParaRPr lang="nl-NL" sz="1200">
              <a:solidFill>
                <a:srgbClr val="005C6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077193-DB66-4D00-86DA-5FD41D6796BD}" type="slidenum">
              <a:rPr lang="nl-NL" smtClean="0"/>
              <a:pPr/>
              <a:t>4</a:t>
            </a:fld>
            <a:endParaRPr lang="nl-NL" smtClean="0"/>
          </a:p>
        </p:txBody>
      </p:sp>
      <p:pic>
        <p:nvPicPr>
          <p:cNvPr id="7171" name="Picture 4" descr="vervolg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84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NovaLogo_Klei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42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749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>Wat zijn de kenmerken van een RECHTSSTAAT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nl-NL" smtClean="0"/>
              <a:t>Wetten door parlement (volksvertegenwoordiging) goedgekeurd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Grondwet (constitutie)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Scheiding van machten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Gelijkheid van burgers</a:t>
            </a:r>
          </a:p>
        </p:txBody>
      </p:sp>
      <p:sp>
        <p:nvSpPr>
          <p:cNvPr id="717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6249988"/>
            <a:ext cx="4089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PMV/LLB</a:t>
            </a:r>
            <a:endParaRPr lang="nl-NL" sz="1200">
              <a:solidFill>
                <a:srgbClr val="005C61"/>
              </a:solidFill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3000" y="6249988"/>
            <a:ext cx="184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22 april 2008</a:t>
            </a:r>
            <a:endParaRPr lang="nl-NL" sz="1200">
              <a:solidFill>
                <a:srgbClr val="005C6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D6429-52D4-4E7F-A1CA-F5EE2DD3A902}" type="slidenum">
              <a:rPr lang="nl-NL" smtClean="0"/>
              <a:pPr/>
              <a:t>5</a:t>
            </a:fld>
            <a:endParaRPr lang="nl-NL" smtClean="0"/>
          </a:p>
        </p:txBody>
      </p:sp>
      <p:pic>
        <p:nvPicPr>
          <p:cNvPr id="8195" name="Picture 4" descr="vervolg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84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NovaLogo_Klei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42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749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nl-NL" smtClean="0"/>
              <a:t>Wat is de GRONDWET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/>
            <a:r>
              <a:rPr lang="nl-NL" smtClean="0"/>
              <a:t>Hierin staan de rechten en plichten van de burgers en de overheid.</a:t>
            </a:r>
          </a:p>
          <a:p>
            <a:pPr eaLnBrk="1" hangingPunct="1"/>
            <a:r>
              <a:rPr lang="nl-NL" smtClean="0"/>
              <a:t>In de grondwet staat ook hoe de overheid gekozen moet worden en wat ze moet doen</a:t>
            </a:r>
          </a:p>
        </p:txBody>
      </p:sp>
      <p:sp>
        <p:nvSpPr>
          <p:cNvPr id="8200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6249988"/>
            <a:ext cx="4089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PMV/LLB</a:t>
            </a:r>
            <a:endParaRPr lang="nl-NL" sz="1200">
              <a:solidFill>
                <a:srgbClr val="005C61"/>
              </a:solidFill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3000" y="6249988"/>
            <a:ext cx="184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22 april 2008</a:t>
            </a:r>
            <a:endParaRPr lang="nl-NL" sz="1200">
              <a:solidFill>
                <a:srgbClr val="005C6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A5CC47-4897-452D-A959-C98ABEF3659E}" type="slidenum">
              <a:rPr lang="nl-NL" smtClean="0"/>
              <a:pPr/>
              <a:t>6</a:t>
            </a:fld>
            <a:endParaRPr lang="nl-NL" smtClean="0"/>
          </a:p>
        </p:txBody>
      </p:sp>
      <p:pic>
        <p:nvPicPr>
          <p:cNvPr id="9219" name="Picture 4" descr="vervolg0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84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NovaLogo_Klei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42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749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>Burgers hebben ook rechten ; </a:t>
            </a:r>
            <a:br>
              <a:rPr lang="nl-NL" sz="3200" smtClean="0"/>
            </a:br>
            <a:r>
              <a:rPr lang="nl-NL" sz="3200" smtClean="0"/>
              <a:t>We noemen ze GRONDRECHTEN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/>
            <a:r>
              <a:rPr lang="nl-NL" u="sng" smtClean="0"/>
              <a:t>Klassieke grondrechten </a:t>
            </a:r>
            <a:r>
              <a:rPr lang="nl-NL" smtClean="0"/>
              <a:t>zijn de grondrechten die vrijheden regelen: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Vrijheid van meningsuiting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Persvrijheid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Vrijheid van vergadering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Vrijheid van onderwijs</a:t>
            </a:r>
          </a:p>
        </p:txBody>
      </p:sp>
      <p:sp>
        <p:nvSpPr>
          <p:cNvPr id="9224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6249988"/>
            <a:ext cx="4089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PMV/LLB</a:t>
            </a:r>
            <a:endParaRPr lang="nl-NL" sz="1200">
              <a:solidFill>
                <a:srgbClr val="005C61"/>
              </a:solidFill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3000" y="6249988"/>
            <a:ext cx="184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22 april 2008</a:t>
            </a:r>
            <a:endParaRPr lang="nl-NL" sz="1200">
              <a:solidFill>
                <a:srgbClr val="005C6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8820F7-5C60-4A3B-B801-4FB86BC41238}" type="slidenum">
              <a:rPr lang="nl-NL" smtClean="0"/>
              <a:pPr/>
              <a:t>7</a:t>
            </a:fld>
            <a:endParaRPr lang="nl-NL" smtClean="0"/>
          </a:p>
        </p:txBody>
      </p:sp>
      <p:pic>
        <p:nvPicPr>
          <p:cNvPr id="10243" name="Picture 4" descr="vervolg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84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NovaLogo_Klei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42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749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>Er zijn ook : Sociale grondrechten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/>
            <a:r>
              <a:rPr lang="nl-NL" smtClean="0"/>
              <a:t>Sociale grondrechten regelen zaken zoals :</a:t>
            </a:r>
          </a:p>
          <a:p>
            <a:pPr eaLnBrk="1" hangingPunct="1"/>
            <a:endParaRPr lang="nl-NL" smtClean="0"/>
          </a:p>
          <a:p>
            <a:pPr eaLnBrk="1" hangingPunct="1">
              <a:buFontTx/>
              <a:buChar char="•"/>
            </a:pPr>
            <a:r>
              <a:rPr lang="nl-NL" smtClean="0"/>
              <a:t>Recht op goed onderwijs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Recht op een goede gezondheidszorg</a:t>
            </a:r>
          </a:p>
          <a:p>
            <a:pPr eaLnBrk="1" hangingPunct="1">
              <a:buFontTx/>
              <a:buChar char="•"/>
            </a:pPr>
            <a:r>
              <a:rPr lang="nl-NL" smtClean="0"/>
              <a:t>Voldoende werkgelegenheid</a:t>
            </a:r>
          </a:p>
        </p:txBody>
      </p:sp>
      <p:sp>
        <p:nvSpPr>
          <p:cNvPr id="1024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6249988"/>
            <a:ext cx="4089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PMV/LLB</a:t>
            </a:r>
            <a:endParaRPr lang="nl-NL" sz="1200">
              <a:solidFill>
                <a:srgbClr val="005C61"/>
              </a:solidFill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3000" y="6249988"/>
            <a:ext cx="184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22 april 2008</a:t>
            </a:r>
            <a:endParaRPr lang="nl-NL" sz="1200">
              <a:solidFill>
                <a:srgbClr val="005C6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505F41-9622-4C82-9AF9-E5C069905EC8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10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6482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35" name="Picture 5" descr="NovaLogo_Klei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42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51050" y="333375"/>
            <a:ext cx="6635750" cy="1068388"/>
          </a:xfrm>
        </p:spPr>
        <p:txBody>
          <a:bodyPr/>
          <a:lstStyle/>
          <a:p>
            <a:pPr eaLnBrk="1" hangingPunct="1"/>
            <a:r>
              <a:rPr lang="nl-NL" smtClean="0"/>
              <a:t>Scheiding van macht</a:t>
            </a:r>
          </a:p>
        </p:txBody>
      </p:sp>
      <p:sp>
        <p:nvSpPr>
          <p:cNvPr id="103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6249988"/>
            <a:ext cx="408940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PMV/LLB</a:t>
            </a:r>
            <a:endParaRPr lang="nl-NL" sz="1200">
              <a:solidFill>
                <a:srgbClr val="005C61"/>
              </a:solidFill>
            </a:endParaRPr>
          </a:p>
        </p:txBody>
      </p:sp>
      <p:sp>
        <p:nvSpPr>
          <p:cNvPr id="103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23000" y="6249988"/>
            <a:ext cx="184150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 smtClean="0">
                <a:solidFill>
                  <a:srgbClr val="005C61"/>
                </a:solidFill>
              </a:rPr>
              <a:t>22 april 2008</a:t>
            </a:r>
            <a:endParaRPr lang="nl-NL" sz="1200">
              <a:solidFill>
                <a:srgbClr val="005C61"/>
              </a:solidFill>
            </a:endParaRPr>
          </a:p>
        </p:txBody>
      </p:sp>
      <p:graphicFrame>
        <p:nvGraphicFramePr>
          <p:cNvPr id="1026" name="Organization Chart 10"/>
          <p:cNvGraphicFramePr>
            <a:graphicFrameLocks/>
          </p:cNvGraphicFramePr>
          <p:nvPr/>
        </p:nvGraphicFramePr>
        <p:xfrm>
          <a:off x="1835150" y="2060575"/>
          <a:ext cx="5472113" cy="27368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9" name="Text Box 20"/>
          <p:cNvSpPr txBox="1">
            <a:spLocks noChangeArrowheads="1"/>
          </p:cNvSpPr>
          <p:nvPr/>
        </p:nvSpPr>
        <p:spPr bwMode="auto">
          <a:xfrm>
            <a:off x="2195513" y="27813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controleert</a:t>
            </a:r>
          </a:p>
        </p:txBody>
      </p:sp>
      <p:sp>
        <p:nvSpPr>
          <p:cNvPr id="1040" name="Text Box 21"/>
          <p:cNvSpPr txBox="1">
            <a:spLocks noChangeArrowheads="1"/>
          </p:cNvSpPr>
          <p:nvPr/>
        </p:nvSpPr>
        <p:spPr bwMode="auto">
          <a:xfrm>
            <a:off x="3563938" y="27813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Is verantwoording schuldig aan</a:t>
            </a:r>
          </a:p>
        </p:txBody>
      </p:sp>
      <p:sp>
        <p:nvSpPr>
          <p:cNvPr id="1041" name="Text Box 22"/>
          <p:cNvSpPr txBox="1">
            <a:spLocks noChangeArrowheads="1"/>
          </p:cNvSpPr>
          <p:nvPr/>
        </p:nvSpPr>
        <p:spPr bwMode="auto">
          <a:xfrm>
            <a:off x="7380288" y="357346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Voert de wet uit</a:t>
            </a:r>
          </a:p>
        </p:txBody>
      </p:sp>
      <p:sp>
        <p:nvSpPr>
          <p:cNvPr id="1042" name="Line 23"/>
          <p:cNvSpPr>
            <a:spLocks noChangeShapeType="1"/>
          </p:cNvSpPr>
          <p:nvPr/>
        </p:nvSpPr>
        <p:spPr bwMode="auto">
          <a:xfrm>
            <a:off x="3635375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43" name="Rectangle 24"/>
          <p:cNvSpPr>
            <a:spLocks noChangeArrowheads="1"/>
          </p:cNvSpPr>
          <p:nvPr/>
        </p:nvSpPr>
        <p:spPr bwMode="auto">
          <a:xfrm>
            <a:off x="3475038" y="27955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1044" name="Line 26"/>
          <p:cNvSpPr>
            <a:spLocks noChangeShapeType="1"/>
          </p:cNvSpPr>
          <p:nvPr/>
        </p:nvSpPr>
        <p:spPr bwMode="auto">
          <a:xfrm>
            <a:off x="3492500" y="27813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45" name="Line 27"/>
          <p:cNvSpPr>
            <a:spLocks noChangeShapeType="1"/>
          </p:cNvSpPr>
          <p:nvPr/>
        </p:nvSpPr>
        <p:spPr bwMode="auto">
          <a:xfrm flipV="1">
            <a:off x="6948488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46" name="Line 28"/>
          <p:cNvSpPr>
            <a:spLocks noChangeShapeType="1"/>
          </p:cNvSpPr>
          <p:nvPr/>
        </p:nvSpPr>
        <p:spPr bwMode="auto">
          <a:xfrm>
            <a:off x="255587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47" name="Line 29"/>
          <p:cNvSpPr>
            <a:spLocks noChangeShapeType="1"/>
          </p:cNvSpPr>
          <p:nvPr/>
        </p:nvSpPr>
        <p:spPr bwMode="auto">
          <a:xfrm>
            <a:off x="6516688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Artikel 1 van de Grondwet</a:t>
            </a:r>
          </a:p>
        </p:txBody>
      </p:sp>
      <p:sp>
        <p:nvSpPr>
          <p:cNvPr id="11267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Allen die zich in Nederland bevinden , worden in gelijke gevallen gelijk behandeld. Discriminatie wegens godsdienst , levensovertuiging, politieke gezindheid, ras , geslacht of op welke grond dan ook, is niet toegestaan.</a:t>
            </a:r>
          </a:p>
          <a:p>
            <a:endParaRPr lang="nl-NL" smtClean="0"/>
          </a:p>
          <a:p>
            <a:pPr>
              <a:buFontTx/>
              <a:buChar char="•"/>
            </a:pPr>
            <a:r>
              <a:rPr lang="nl-NL" smtClean="0"/>
              <a:t>Dit betekent dat alle burgers voor de wet gelijk zijn en dat niemand een ander mag discrimineren</a:t>
            </a:r>
          </a:p>
        </p:txBody>
      </p:sp>
      <p:sp>
        <p:nvSpPr>
          <p:cNvPr id="11268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8D3EF3-591A-4942-B0DB-7ABFF92B966F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SJABLOONVERSIE" val="2007.3"/>
  <p:tag name="BEDRIJFID" val="16"/>
  <p:tag name="BEDRIJF" val="Welzijn &amp; Onderwijs"/>
  <p:tag name="PRESENTATIESTIJL" val=""/>
  <p:tag name="TAAL" val="Nederlands"/>
  <p:tag name="TITEL" val="Rechtsstaat"/>
  <p:tag name="TITELAUTEURS" val="0"/>
  <p:tag name="VIEWOFFICEVERSIE" val="2007.4.0.0"/>
  <p:tag name="LAATSTEVASTEAFBEELDING" val="vervolg13.jpg"/>
  <p:tag name="DATUM" val="39560,4526401389"/>
  <p:tag name="DATUMTEKST" val="22-4-2008"/>
  <p:tag name="KOPTEKST" val="PMV/L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itel"/>
  <p:tag name="VARIANT" val="Welkom"/>
  <p:tag name="ONTWERPVERSIEDATUM" val="39332,352037037"/>
  <p:tag name="HUIDIGEACHTERGROND" val="Welkompagina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Achtergrond"/>
  <p:tag name="ITEMLINKS" val="0"/>
  <p:tag name="ITEMTOP" val="0"/>
  <p:tag name="ITEMBREEDTE" val="720"/>
  <p:tag name="ITEMHOOGTE" val="541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Welkom"/>
  <p:tag name="ITEMLINKS" val="0"/>
  <p:tag name="ITEMTOP" val="288"/>
  <p:tag name="ITEMBREEDTE" val="210"/>
  <p:tag name="ITEMHOOGTE" val="114,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"/>
  <p:tag name="NAAM" val="Logo"/>
  <p:tag name="ITEMLINKS" val="0"/>
  <p:tag name="ITEMTOP" val="419,25"/>
  <p:tag name="ITEMBREEDTE" val="210"/>
  <p:tag name="ITEMHOOGTE" val="78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itel"/>
  <p:tag name="VARIANT" val="Titel"/>
  <p:tag name="ONTWERPVERSIEDATUM" val="39332,352037037"/>
  <p:tag name="HUIDIGEACHTERGROND" val="titelpagina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81"/>
  <p:tag name="ITEMTOP" val="167,75"/>
  <p:tag name="ITEMBREEDTE" val="390,875"/>
  <p:tag name="ITEMHOOGTE" val="115,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Titel"/>
  <p:tag name="ITEMLINKS" val="0"/>
  <p:tag name="ITEMTOP" val="288"/>
  <p:tag name="ITEMBREEDTE" val="210"/>
  <p:tag name="ITEMHOOGTE" val="114,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itel:Variant:Titel:2"/>
  <p:tag name="ITEMLINKS" val="276"/>
  <p:tag name="ITEMTOP" val="294"/>
  <p:tag name="ITEMBREEDTE" val="290"/>
  <p:tag name="ITEMHOOGTE" val="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"/>
  <p:tag name="NAAM" val="LogoTitel"/>
  <p:tag name="ITEMLINKS" val="0"/>
  <p:tag name="ITEMTOP" val="419,25"/>
  <p:tag name="ITEMBREEDTE" val="210"/>
  <p:tag name="ITEMHOOGTE" val="78,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  <p:tag name="VIEWOFFICEVERSIE" val="2007.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  <p:tag name="ITEMLINKS" val="162"/>
  <p:tag name="ITEMTOP" val="492,125"/>
  <p:tag name="ITEMBREEDTE" val="322"/>
  <p:tag name="ITEMHOOGT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Achtergron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  <p:tag name="ITEMLINKS" val="490"/>
  <p:tag name="ITEMTOP" val="492,125"/>
  <p:tag name="ITEMBREEDTE" val="145"/>
  <p:tag name="ITEMHOOGT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  <p:tag name="VIEWOFFICEVERSIE" val="2007.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  <p:tag name="ITEMLINKS" val="162"/>
  <p:tag name="ITEMTOP" val="492,125"/>
  <p:tag name="ITEMBREEDTE" val="322"/>
  <p:tag name="ITEMHOOGT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  <p:tag name="ITEMLINKS" val="490"/>
  <p:tag name="ITEMTOP" val="492,125"/>
  <p:tag name="ITEMBREEDTE" val="145"/>
  <p:tag name="ITEMHOOGT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  <p:tag name="VIEWOFFICEVERSIE" val="2007.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  <p:tag name="ITEMLINKS" val="162"/>
  <p:tag name="ITEMTOP" val="492,125"/>
  <p:tag name="ITEMBREEDTE" val="322"/>
  <p:tag name="ITEMHOOGT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  <p:tag name="ITEMLINKS" val="490"/>
  <p:tag name="ITEMTOP" val="492,125"/>
  <p:tag name="ITEMBREEDTE" val="145"/>
  <p:tag name="ITEMHOOGT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  <p:tag name="VIEWOFFICEVERSIE" val="2007.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  <p:tag name="ITEMLINKS" val="162"/>
  <p:tag name="ITEMTOP" val="492,125"/>
  <p:tag name="ITEMBREEDTE" val="322"/>
  <p:tag name="ITEMHOOGT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  <p:tag name="ITEMLINKS" val="490"/>
  <p:tag name="ITEMTOP" val="492,125"/>
  <p:tag name="ITEMBREEDTE" val="145"/>
  <p:tag name="ITEMHOOGT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  <p:tag name="VIEWOFFICEVERSIE" val="2007.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  <p:tag name="ITEMLINKS" val="162"/>
  <p:tag name="ITEMTOP" val="492,125"/>
  <p:tag name="ITEMBREEDTE" val="322"/>
  <p:tag name="ITEMHOOGT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  <p:tag name="ITEMLINKS" val="490"/>
  <p:tag name="ITEMTOP" val="492,125"/>
  <p:tag name="ITEMBREEDTE" val="145"/>
  <p:tag name="ITEMHOOGT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Overig"/>
  <p:tag name="VARIANT" val="Grafiek"/>
  <p:tag name="ONTWERPVERSIEDATUM" val="39332,352037037"/>
  <p:tag name="VIEWOFFICEVERSIE" val="2007.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66"/>
  <p:tag name="ITEMBREEDTE" val="132"/>
  <p:tag name="ITEMHOOGTE" val="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Overig:Variant:Grafiek:2"/>
  <p:tag name="ITEMLINKS" val="162"/>
  <p:tag name="ITEMTOP" val="492,125"/>
  <p:tag name="ITEMBREEDTE" val="322"/>
  <p:tag name="ITEMHOOGT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Overig:Variant:Grafiek:3"/>
  <p:tag name="ITEMLINKS" val="490"/>
  <p:tag name="ITEMTOP" val="492,125"/>
  <p:tag name="ITEMBREEDTE" val="145"/>
  <p:tag name="ITEMHOOGT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Datum"/>
  <p:tag name="DATUMFORMAAT" val="dd mmmm yyyy"/>
  <p:tag name="NAAM" val="Tekst:Variant:Tekst: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332,352037037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005C61"/>
      </a:lt2>
      <a:accent1>
        <a:srgbClr val="FF6600"/>
      </a:accent1>
      <a:accent2>
        <a:srgbClr val="7FC31C"/>
      </a:accent2>
      <a:accent3>
        <a:srgbClr val="FFFFFF"/>
      </a:accent3>
      <a:accent4>
        <a:srgbClr val="000000"/>
      </a:accent4>
      <a:accent5>
        <a:srgbClr val="FFB8AA"/>
      </a:accent5>
      <a:accent6>
        <a:srgbClr val="72B018"/>
      </a:accent6>
      <a:hlink>
        <a:srgbClr val="00A0C6"/>
      </a:hlink>
      <a:folHlink>
        <a:srgbClr val="084081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005C61"/>
        </a:lt2>
        <a:accent1>
          <a:srgbClr val="FF6600"/>
        </a:accent1>
        <a:accent2>
          <a:srgbClr val="7FC31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72B018"/>
        </a:accent6>
        <a:hlink>
          <a:srgbClr val="00A0C6"/>
        </a:hlink>
        <a:folHlink>
          <a:srgbClr val="0840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692</Words>
  <Application>Microsoft Office PowerPoint</Application>
  <PresentationFormat>Diavoorstelling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Arial</vt:lpstr>
      <vt:lpstr>Standaardontwerp</vt:lpstr>
      <vt:lpstr>Dia 1</vt:lpstr>
      <vt:lpstr>Rechtsstaat</vt:lpstr>
      <vt:lpstr>Wat maakt een land een STAAT</vt:lpstr>
      <vt:lpstr>Wat zijn de kenmerken van een RECHTSSTAAT</vt:lpstr>
      <vt:lpstr>Wat is de GRONDWET</vt:lpstr>
      <vt:lpstr>Burgers hebben ook rechten ;  We noemen ze GRONDRECHTEN</vt:lpstr>
      <vt:lpstr>Er zijn ook : Sociale grondrechten</vt:lpstr>
      <vt:lpstr>Scheiding van macht</vt:lpstr>
      <vt:lpstr>Artikel 1 van de Grondwet</vt:lpstr>
      <vt:lpstr>Publiekrecht</vt:lpstr>
      <vt:lpstr>Privaatrecht</vt:lpstr>
      <vt:lpstr>Burgerlijk proces</vt:lpstr>
      <vt:lpstr>   </vt:lpstr>
      <vt:lpstr>Het strafproces</vt:lpstr>
      <vt:lpstr>  </vt:lpstr>
      <vt:lpstr>Aanwezig bij een rechtszaak</vt:lpstr>
      <vt:lpstr>Gang van zaken bij een rechtszaak</vt:lpstr>
      <vt:lpstr>Drie soorten straffen</vt:lpstr>
      <vt:lpstr>In hoger beroep gaan</vt:lpstr>
      <vt:lpstr>Rechtbanken</vt:lpstr>
    </vt:vector>
  </TitlesOfParts>
  <Company>Nova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Rechtsstaat</dc:title>
  <dc:creator>Bernadette Sprenkeling</dc:creator>
  <cp:lastModifiedBy>Braak, Willy van de</cp:lastModifiedBy>
  <cp:revision>17</cp:revision>
  <dcterms:created xsi:type="dcterms:W3CDTF">2008-04-22T08:51:47Z</dcterms:created>
  <dcterms:modified xsi:type="dcterms:W3CDTF">2010-07-09T10:17:20Z</dcterms:modified>
</cp:coreProperties>
</file>